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258" r:id="rId3"/>
    <p:sldId id="263" r:id="rId4"/>
    <p:sldId id="264" r:id="rId5"/>
    <p:sldId id="268" r:id="rId6"/>
    <p:sldId id="265" r:id="rId7"/>
    <p:sldId id="259" r:id="rId8"/>
    <p:sldId id="260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83" autoAdjust="0"/>
  </p:normalViewPr>
  <p:slideViewPr>
    <p:cSldViewPr snapToGrid="0">
      <p:cViewPr varScale="1">
        <p:scale>
          <a:sx n="74" d="100"/>
          <a:sy n="74" d="100"/>
        </p:scale>
        <p:origin x="40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 -" userId="830157fea674fe8c" providerId="LiveId" clId="{AA8B529F-CCA9-445B-BBA5-F2E2ECD85AC6}"/>
    <pc:docChg chg="custSel addSld modSld">
      <pc:chgData name="fra -" userId="830157fea674fe8c" providerId="LiveId" clId="{AA8B529F-CCA9-445B-BBA5-F2E2ECD85AC6}" dt="2021-10-23T15:42:11.203" v="49"/>
      <pc:docMkLst>
        <pc:docMk/>
      </pc:docMkLst>
      <pc:sldChg chg="modSp new mod">
        <pc:chgData name="fra -" userId="830157fea674fe8c" providerId="LiveId" clId="{AA8B529F-CCA9-445B-BBA5-F2E2ECD85AC6}" dt="2021-10-23T14:22:20.063" v="13" actId="20577"/>
        <pc:sldMkLst>
          <pc:docMk/>
          <pc:sldMk cId="2204780619" sldId="256"/>
        </pc:sldMkLst>
        <pc:spChg chg="mod">
          <ac:chgData name="fra -" userId="830157fea674fe8c" providerId="LiveId" clId="{AA8B529F-CCA9-445B-BBA5-F2E2ECD85AC6}" dt="2021-10-23T14:22:13.914" v="6" actId="20577"/>
          <ac:spMkLst>
            <pc:docMk/>
            <pc:sldMk cId="2204780619" sldId="256"/>
            <ac:spMk id="2" creationId="{1AB97BC8-3A18-4C4F-9363-B0B0C15DC824}"/>
          </ac:spMkLst>
        </pc:spChg>
        <pc:spChg chg="mod">
          <ac:chgData name="fra -" userId="830157fea674fe8c" providerId="LiveId" clId="{AA8B529F-CCA9-445B-BBA5-F2E2ECD85AC6}" dt="2021-10-23T14:22:20.063" v="13" actId="20577"/>
          <ac:spMkLst>
            <pc:docMk/>
            <pc:sldMk cId="2204780619" sldId="256"/>
            <ac:spMk id="3" creationId="{1AEBC49F-9D61-472A-A2B0-C9718B6059BF}"/>
          </ac:spMkLst>
        </pc:spChg>
      </pc:sldChg>
      <pc:sldChg chg="modSp new mod">
        <pc:chgData name="fra -" userId="830157fea674fe8c" providerId="LiveId" clId="{AA8B529F-CCA9-445B-BBA5-F2E2ECD85AC6}" dt="2021-10-23T14:25:25.119" v="39" actId="20577"/>
        <pc:sldMkLst>
          <pc:docMk/>
          <pc:sldMk cId="883902807" sldId="257"/>
        </pc:sldMkLst>
        <pc:spChg chg="mod">
          <ac:chgData name="fra -" userId="830157fea674fe8c" providerId="LiveId" clId="{AA8B529F-CCA9-445B-BBA5-F2E2ECD85AC6}" dt="2021-10-23T14:22:26.129" v="22" actId="20577"/>
          <ac:spMkLst>
            <pc:docMk/>
            <pc:sldMk cId="883902807" sldId="257"/>
            <ac:spMk id="2" creationId="{D8EF662E-2FD9-4A99-858E-FB9D645D254E}"/>
          </ac:spMkLst>
        </pc:spChg>
        <pc:spChg chg="mod">
          <ac:chgData name="fra -" userId="830157fea674fe8c" providerId="LiveId" clId="{AA8B529F-CCA9-445B-BBA5-F2E2ECD85AC6}" dt="2021-10-23T14:25:25.119" v="39" actId="20577"/>
          <ac:spMkLst>
            <pc:docMk/>
            <pc:sldMk cId="883902807" sldId="257"/>
            <ac:spMk id="3" creationId="{AE0FEDA0-FEA1-46B5-B4E0-BC317DC9BDF4}"/>
          </ac:spMkLst>
        </pc:spChg>
      </pc:sldChg>
      <pc:sldChg chg="modSp new mod">
        <pc:chgData name="fra -" userId="830157fea674fe8c" providerId="LiveId" clId="{AA8B529F-CCA9-445B-BBA5-F2E2ECD85AC6}" dt="2021-10-23T15:40:53.259" v="44" actId="27636"/>
        <pc:sldMkLst>
          <pc:docMk/>
          <pc:sldMk cId="3706191128" sldId="258"/>
        </pc:sldMkLst>
        <pc:spChg chg="mod">
          <ac:chgData name="fra -" userId="830157fea674fe8c" providerId="LiveId" clId="{AA8B529F-CCA9-445B-BBA5-F2E2ECD85AC6}" dt="2021-10-23T15:40:53.259" v="44" actId="27636"/>
          <ac:spMkLst>
            <pc:docMk/>
            <pc:sldMk cId="3706191128" sldId="258"/>
            <ac:spMk id="3" creationId="{006DB6FC-74C2-435C-B7A0-E10F95C96642}"/>
          </ac:spMkLst>
        </pc:spChg>
      </pc:sldChg>
      <pc:sldChg chg="modSp add mod">
        <pc:chgData name="fra -" userId="830157fea674fe8c" providerId="LiveId" clId="{AA8B529F-CCA9-445B-BBA5-F2E2ECD85AC6}" dt="2021-10-23T15:41:29.806" v="47" actId="27636"/>
        <pc:sldMkLst>
          <pc:docMk/>
          <pc:sldMk cId="2896534875" sldId="259"/>
        </pc:sldMkLst>
        <pc:spChg chg="mod">
          <ac:chgData name="fra -" userId="830157fea674fe8c" providerId="LiveId" clId="{AA8B529F-CCA9-445B-BBA5-F2E2ECD85AC6}" dt="2021-10-23T15:41:29.806" v="47" actId="27636"/>
          <ac:spMkLst>
            <pc:docMk/>
            <pc:sldMk cId="2896534875" sldId="259"/>
            <ac:spMk id="3" creationId="{006DB6FC-74C2-435C-B7A0-E10F95C96642}"/>
          </ac:spMkLst>
        </pc:spChg>
      </pc:sldChg>
      <pc:sldChg chg="modSp add mod">
        <pc:chgData name="fra -" userId="830157fea674fe8c" providerId="LiveId" clId="{AA8B529F-CCA9-445B-BBA5-F2E2ECD85AC6}" dt="2021-10-23T15:42:11.203" v="49"/>
        <pc:sldMkLst>
          <pc:docMk/>
          <pc:sldMk cId="3498033463" sldId="260"/>
        </pc:sldMkLst>
        <pc:spChg chg="mod">
          <ac:chgData name="fra -" userId="830157fea674fe8c" providerId="LiveId" clId="{AA8B529F-CCA9-445B-BBA5-F2E2ECD85AC6}" dt="2021-10-23T15:42:11.203" v="49"/>
          <ac:spMkLst>
            <pc:docMk/>
            <pc:sldMk cId="3498033463" sldId="260"/>
            <ac:spMk id="3" creationId="{006DB6FC-74C2-435C-B7A0-E10F95C966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B2157-9A2A-4F5B-88BD-4B3C7DF705DE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1463D-4178-450F-9BCD-EFF41ED7CB5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5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Nella nostra vita non smettiamo mai di imparare</a:t>
            </a:r>
          </a:p>
          <a:p>
            <a:r>
              <a:rPr lang="it-IT" dirty="0"/>
              <a:t>Oggi anche le aziende hanno necessità di fare formazione continua ai dipendenti. I contenuti sono ampiamente disponibili, ma la verifica dell’apprendimento è ancora un problema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Ciao sono Andrea e questo </a:t>
            </a:r>
            <a:r>
              <a:rPr lang="it-IT" dirty="0" err="1"/>
              <a:t>probelma</a:t>
            </a:r>
            <a:r>
              <a:rPr lang="it-IT" dirty="0"/>
              <a:t> lo conosco perché ho collaborato per anni con case editrici come linguista e mi occupavo di scrivere esercizi per test di verifica.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7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1 domanda</a:t>
            </a:r>
          </a:p>
          <a:p>
            <a:r>
              <a:rPr lang="it-IT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30 Minuti</a:t>
            </a:r>
          </a:p>
          <a:p>
            <a:r>
              <a:rPr lang="it-IT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5 Euro</a:t>
            </a:r>
            <a:endParaRPr lang="en-US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it-IT" dirty="0"/>
          </a:p>
          <a:p>
            <a:r>
              <a:rPr lang="it-IT" dirty="0"/>
              <a:t>Questo mi ha fatto desiderare un sistema che mi permettesse di velocizzare e rendere più efficiente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SOLUTION: abbiamo creato un sistema che automatizza il processo di learning assesment, creando test su misura in base all’argomento da verificare. BASTA UN CLICK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6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0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MERCATO </a:t>
            </a:r>
          </a:p>
          <a:p>
            <a:r>
              <a:rPr lang="it-IT" dirty="0"/>
              <a:t>TASSO DI CRESCITA ANNUO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7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UNFAIR </a:t>
            </a:r>
            <a:r>
              <a:rPr lang="it-IT" dirty="0" err="1"/>
              <a:t>Advantages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BUSINESS MODEL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6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COMPETITOR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463D-4178-450F-9BCD-EFF41ED7CB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7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3623D-31F0-43E0-A1A7-670325727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326FD0-239B-42DE-9B41-FF5E0C640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44CB27-FE47-4B12-A50E-5678854A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C38658-FFBF-4EF1-B7DD-FF0993DD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A3E4BE-E2BE-4B2B-B833-CEA22725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E1E33-3D98-4EEE-96BE-02191CC4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B65AE-D38D-4D05-9FEA-950EBAC74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5C71D3-8E17-42F4-9014-B45645C0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8C3EB2-370F-48B0-8C5E-F776F3FE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AB090D-252C-49E2-B5F2-C2C125BA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BD8B9C-95A8-4639-BBE2-9ED7A437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942EAE-364E-4D80-9E9D-DADFAF1AC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B5274E-A506-44B6-9492-21FDFBD5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339E8F-06D7-4DF4-9476-C23C9C50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AA8176-AF8E-497B-BE8C-A50CA32F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8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D36BFB-8651-44A1-89C9-F2F7BB6B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79702A-63D2-41FE-B768-296110B82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33DF1E-00A1-45A8-8D76-C812F1FD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FE8143-1D6E-4ECA-AE14-66A4FE7F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A5FD54-1735-4C99-96C4-0BE28F27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482CBA-1494-4408-A1C1-8C39D5F3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412E9-3ED3-4BA1-8546-67605E681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FC289B-EDB6-42B5-A03F-12CA5412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76AEDD-0658-4FF6-813D-F1E716AE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480A7B-0725-45EB-93A2-BEADF826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EBBE3D-0938-4FC2-99D7-69F39D6A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C02269-65EE-487D-8695-66040BD0B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3F23DA-D83F-4312-9C63-DEAF96DCD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BE722-C8CD-4BA6-9489-3FE38DBD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4640DC-111F-4413-A3D5-1CCD07B6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30231B-09AC-4F17-9AC2-8388D467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E42655-7286-48A4-8852-884E646A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9F401D-53C9-4223-B211-20934E510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64F49-931C-4AF8-A874-1FB2C696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913A45E-FC83-4C63-B0D0-4831730A4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5212EE6-4DC3-40A5-9FFA-F7C39A23F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E222806-BC0F-4DC3-BA2F-000DE07AC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9C24CC-C67D-4C4B-BE2E-E7D778A1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C37B38-6205-4792-AA53-78CDD6F8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2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120A3-466E-4BB7-8EA4-9165141F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9E9E2EB-0ED9-4422-8ECC-24892976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385B0C3-1124-4C2B-884E-7046ADE6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623AD0-F06C-4DAE-A250-02A218D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9AA435B-259C-4E53-BB05-694CA2CE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0C078F-80B6-432D-B8F2-74572BD9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673355-D748-4CEE-802A-949FC8B7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04994C-2CB7-47A4-96C7-2DBF002F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B05D14-BBBD-4A4C-B265-4A23528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D88C96-9C33-47EA-A206-E22702C2C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280C3C-60D5-4970-B870-C1C3DD86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6A3A07-1C43-4EF3-80BE-776090EB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9D241F-013B-4F3F-B568-E300C501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2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7589A-7D83-4A26-A384-99393C2D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30F07D-161B-469C-8CB3-74178A30B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FEB1C3-FD36-46FF-BB77-C444819A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572F9B-99F8-461D-9C99-74DB40FC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125BE7-5205-4DCB-9DEB-24565CE2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DF18B5-8737-42BB-A468-81203371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BB28B5-64E7-4493-9497-B82421EB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044735-1192-4FFD-8DC3-EACD4BEC6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AD6B8D-3FF8-4C21-BF26-D65FF14DE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BB3F-B82E-44F1-AF89-44A57D01D61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4C2C97-5D02-4609-90EA-37C6CC843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7FA0D6-7046-44F0-B5EA-25A576E29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B7890-D865-477E-AFF6-2C0517A8C6B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3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9722721-654B-4708-B6D2-5368E6172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r="16032"/>
          <a:stretch/>
        </p:blipFill>
        <p:spPr>
          <a:xfrm>
            <a:off x="20" y="10"/>
            <a:ext cx="4654276" cy="685799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1CC6D63-C35A-416E-B435-34343568B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3" r="8784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27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Squadra di canottaggio all'alba">
            <a:extLst>
              <a:ext uri="{FF2B5EF4-FFF2-40B4-BE49-F238E27FC236}">
                <a16:creationId xmlns:a16="http://schemas.microsoft.com/office/drawing/2014/main" id="{E8F3CF4E-D36F-4463-AE48-139A271F12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DB9546-5DCA-4E96-B34B-1E7162914446}"/>
              </a:ext>
            </a:extLst>
          </p:cNvPr>
          <p:cNvSpPr txBox="1"/>
          <p:nvPr/>
        </p:nvSpPr>
        <p:spPr>
          <a:xfrm>
            <a:off x="6671095" y="732741"/>
            <a:ext cx="2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ANDREA ZANINELLO </a:t>
            </a:r>
          </a:p>
          <a:p>
            <a:r>
              <a:rPr lang="it-IT" b="1" dirty="0"/>
              <a:t>NLP </a:t>
            </a:r>
            <a:r>
              <a:rPr lang="it-IT" b="1" dirty="0" err="1"/>
              <a:t>specialist</a:t>
            </a:r>
            <a:endParaRPr lang="en-US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86C7028-1BE7-4486-A372-BC27EBDF2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4" t="11300" r="24434" b="35076"/>
          <a:stretch/>
        </p:blipFill>
        <p:spPr>
          <a:xfrm>
            <a:off x="3213495" y="4258908"/>
            <a:ext cx="1476190" cy="16166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11EEDF-A583-45FB-8DA3-7C79CBFA8D87}"/>
              </a:ext>
            </a:extLst>
          </p:cNvPr>
          <p:cNvSpPr txBox="1"/>
          <p:nvPr/>
        </p:nvSpPr>
        <p:spPr>
          <a:xfrm>
            <a:off x="1668565" y="4462946"/>
            <a:ext cx="1612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MAURO      DI NUZZO</a:t>
            </a:r>
          </a:p>
          <a:p>
            <a:r>
              <a:rPr lang="it-IT" b="1" dirty="0"/>
              <a:t>Entrepreneur</a:t>
            </a:r>
          </a:p>
          <a:p>
            <a:endParaRPr lang="it-IT" b="1" dirty="0"/>
          </a:p>
          <a:p>
            <a:endParaRPr lang="en-US" b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35E8CAF-A029-4DBF-86A4-49DE64AFB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1" t="1765" r="45686" b="51445"/>
          <a:stretch/>
        </p:blipFill>
        <p:spPr>
          <a:xfrm>
            <a:off x="5190824" y="350356"/>
            <a:ext cx="1480271" cy="16166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A02F01-0476-4E99-98A3-83239CD5FC84}"/>
              </a:ext>
            </a:extLst>
          </p:cNvPr>
          <p:cNvSpPr txBox="1"/>
          <p:nvPr/>
        </p:nvSpPr>
        <p:spPr>
          <a:xfrm>
            <a:off x="1951637" y="2264001"/>
            <a:ext cx="1391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MATTEO MENDULA</a:t>
            </a:r>
          </a:p>
          <a:p>
            <a:r>
              <a:rPr lang="it-IT" b="1" dirty="0"/>
              <a:t>Software </a:t>
            </a:r>
          </a:p>
          <a:p>
            <a:r>
              <a:rPr lang="it-IT" b="1" dirty="0" err="1"/>
              <a:t>Engineer</a:t>
            </a:r>
            <a:endParaRPr lang="it-IT" b="1" dirty="0"/>
          </a:p>
          <a:p>
            <a:r>
              <a:rPr lang="it-IT" b="1" dirty="0"/>
              <a:t> </a:t>
            </a:r>
            <a:endParaRPr lang="en-US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7DF76A-72C0-40FB-9E0B-F758C5D0340D}"/>
              </a:ext>
            </a:extLst>
          </p:cNvPr>
          <p:cNvSpPr txBox="1"/>
          <p:nvPr/>
        </p:nvSpPr>
        <p:spPr>
          <a:xfrm>
            <a:off x="9329613" y="2249199"/>
            <a:ext cx="166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NICOLA MELLUSO</a:t>
            </a:r>
          </a:p>
          <a:p>
            <a:r>
              <a:rPr lang="it-IT" b="1" dirty="0"/>
              <a:t>Data Scientist</a:t>
            </a:r>
            <a:endParaRPr lang="en-US" b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03B278-E256-4924-8A56-F59DAFCDBF0B}"/>
              </a:ext>
            </a:extLst>
          </p:cNvPr>
          <p:cNvSpPr txBox="1"/>
          <p:nvPr/>
        </p:nvSpPr>
        <p:spPr>
          <a:xfrm>
            <a:off x="9255342" y="4458556"/>
            <a:ext cx="1521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FRANCESCO FINAZZI</a:t>
            </a:r>
          </a:p>
          <a:p>
            <a:r>
              <a:rPr lang="it-IT" b="1" dirty="0"/>
              <a:t>Entrepreneur</a:t>
            </a:r>
          </a:p>
          <a:p>
            <a:endParaRPr lang="en-US" b="1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E4C66E6-9C81-48C3-8C19-123DC6A82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71" t="9396" r="21452" b="29260"/>
          <a:stretch/>
        </p:blipFill>
        <p:spPr>
          <a:xfrm>
            <a:off x="7726119" y="2018407"/>
            <a:ext cx="1476190" cy="166191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3395CA2-FB34-45B9-9FDD-DD4580784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41" t="2852" r="39350" b="43189"/>
          <a:stretch/>
        </p:blipFill>
        <p:spPr>
          <a:xfrm>
            <a:off x="7862442" y="4258908"/>
            <a:ext cx="1239698" cy="160840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F5EB5B8-F2D8-4FDA-905F-8F3B529BE0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032" t="25354" r="7989" b="41530"/>
          <a:stretch/>
        </p:blipFill>
        <p:spPr>
          <a:xfrm>
            <a:off x="3280797" y="1992986"/>
            <a:ext cx="1356160" cy="17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4CC8A34-3E34-4B25-BA13-C42C71EA7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r="2860" b="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Immagine 8" descr="Immagine che contiene testo, quotidiano, screenshot&#10;&#10;Descrizione generata automaticamente">
            <a:extLst>
              <a:ext uri="{FF2B5EF4-FFF2-40B4-BE49-F238E27FC236}">
                <a16:creationId xmlns:a16="http://schemas.microsoft.com/office/drawing/2014/main" id="{E688996E-A8BC-4E78-9F69-C8A6D9796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976"/>
          <a:stretch/>
        </p:blipFill>
        <p:spPr>
          <a:xfrm>
            <a:off x="4480883" y="759012"/>
            <a:ext cx="6724277" cy="5941429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619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Libro aperto su un banco con una lavagna sullo sfondo">
            <a:extLst>
              <a:ext uri="{FF2B5EF4-FFF2-40B4-BE49-F238E27FC236}">
                <a16:creationId xmlns:a16="http://schemas.microsoft.com/office/drawing/2014/main" id="{21B3DE21-8E03-4FC7-8E85-A3B6A6FE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magine 10" descr="Mano che tiene una penna che sfuma un numero su un foglio">
            <a:extLst>
              <a:ext uri="{FF2B5EF4-FFF2-40B4-BE49-F238E27FC236}">
                <a16:creationId xmlns:a16="http://schemas.microsoft.com/office/drawing/2014/main" id="{366F33EC-57D0-491A-8A3A-5F9C0E1C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8" r="-1" b="-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AEA767-2EB6-42BF-89AF-378827E1CE86}"/>
              </a:ext>
            </a:extLst>
          </p:cNvPr>
          <p:cNvSpPr txBox="1"/>
          <p:nvPr/>
        </p:nvSpPr>
        <p:spPr>
          <a:xfrm>
            <a:off x="168248" y="227106"/>
            <a:ext cx="4560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1 domanda</a:t>
            </a:r>
          </a:p>
          <a:p>
            <a:r>
              <a:rPr lang="it-IT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30 Minuti</a:t>
            </a:r>
          </a:p>
          <a:p>
            <a:r>
              <a:rPr lang="it-IT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5 Euro</a:t>
            </a:r>
            <a:endParaRPr lang="en-US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3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Persone in un ufficio che discutono di lavoro su un computer portatile">
            <a:extLst>
              <a:ext uri="{FF2B5EF4-FFF2-40B4-BE49-F238E27FC236}">
                <a16:creationId xmlns:a16="http://schemas.microsoft.com/office/drawing/2014/main" id="{427B14A8-D28E-4211-BFE5-1D2407C36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5" b="-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Immagine 6" descr="Persone che guardano lo schermo">
            <a:extLst>
              <a:ext uri="{FF2B5EF4-FFF2-40B4-BE49-F238E27FC236}">
                <a16:creationId xmlns:a16="http://schemas.microsoft.com/office/drawing/2014/main" id="{AC9FF647-618F-488B-A764-3B3EBF147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r="927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Immagine 4" descr="Mano sul mouse">
            <a:extLst>
              <a:ext uri="{FF2B5EF4-FFF2-40B4-BE49-F238E27FC236}">
                <a16:creationId xmlns:a16="http://schemas.microsoft.com/office/drawing/2014/main" id="{60C716C0-5B28-4FBA-B97D-993053989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966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94" r="3" b="9584"/>
          <a:stretch/>
        </p:blipFill>
        <p:spPr>
          <a:xfrm>
            <a:off x="6142787" y="82606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759D8-F173-4CE2-A28E-E09514BFA8E8}"/>
              </a:ext>
            </a:extLst>
          </p:cNvPr>
          <p:cNvSpPr txBox="1"/>
          <p:nvPr/>
        </p:nvSpPr>
        <p:spPr>
          <a:xfrm>
            <a:off x="7021902" y="77121"/>
            <a:ext cx="4916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it-IT" dirty="0"/>
              <a:t>Veloce </a:t>
            </a:r>
          </a:p>
          <a:p>
            <a:r>
              <a:rPr lang="it-IT" dirty="0"/>
              <a:t>automatico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79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DDE03D5-EB22-41A6-9C09-B0D68BB3B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4" r="-638"/>
          <a:stretch/>
        </p:blipFill>
        <p:spPr>
          <a:xfrm>
            <a:off x="1427833" y="3126025"/>
            <a:ext cx="5934868" cy="313388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DE47C4-8661-4FF9-9995-119362B76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6" t="6720" r="10159" b="9511"/>
          <a:stretch/>
        </p:blipFill>
        <p:spPr>
          <a:xfrm>
            <a:off x="4698854" y="1559158"/>
            <a:ext cx="1712873" cy="1339818"/>
          </a:xfrm>
          <a:prstGeom prst="rect">
            <a:avLst/>
          </a:prstGeom>
        </p:spPr>
      </p:pic>
      <p:pic>
        <p:nvPicPr>
          <p:cNvPr id="13" name="Elemento grafico 12" descr="Libri con riempimento a tinta unita">
            <a:extLst>
              <a:ext uri="{FF2B5EF4-FFF2-40B4-BE49-F238E27FC236}">
                <a16:creationId xmlns:a16="http://schemas.microsoft.com/office/drawing/2014/main" id="{8C6BC7FF-BBA9-4DED-8D0E-E1C807C3D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744" y="565047"/>
            <a:ext cx="2090135" cy="20901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AD422F0-F97A-4211-A60A-C675C3584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977" y="1458698"/>
            <a:ext cx="1377815" cy="165215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A6D2348-9C7E-4A16-82D4-0FB5B579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97642">
            <a:off x="7399437" y="1850457"/>
            <a:ext cx="1377815" cy="1652159"/>
          </a:xfrm>
          <a:prstGeom prst="rect">
            <a:avLst/>
          </a:prstGeom>
        </p:spPr>
      </p:pic>
      <p:pic>
        <p:nvPicPr>
          <p:cNvPr id="18" name="Elemento grafico 17" descr="Elenco di controllo con riempimento a tinta unita">
            <a:extLst>
              <a:ext uri="{FF2B5EF4-FFF2-40B4-BE49-F238E27FC236}">
                <a16:creationId xmlns:a16="http://schemas.microsoft.com/office/drawing/2014/main" id="{C11FDF1F-3A00-4A93-B206-BDB99C60D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5724" y="1197938"/>
            <a:ext cx="3856173" cy="385617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6A14B22-77A6-47AF-8BB4-0011F41499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0129" y="57026"/>
            <a:ext cx="2213332" cy="24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Edifici a specchio">
            <a:extLst>
              <a:ext uri="{FF2B5EF4-FFF2-40B4-BE49-F238E27FC236}">
                <a16:creationId xmlns:a16="http://schemas.microsoft.com/office/drawing/2014/main" id="{AF557562-F821-48A3-B95A-1ED5DAAB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0" r="-2" b="1113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magine 8" descr="Grafico del mercato azionario su monitor">
            <a:extLst>
              <a:ext uri="{FF2B5EF4-FFF2-40B4-BE49-F238E27FC236}">
                <a16:creationId xmlns:a16="http://schemas.microsoft.com/office/drawing/2014/main" id="{EBCB7A54-9394-4E07-A7A5-05C5F28BF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3" r="-2" b="462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6DB6FC-74C2-435C-B7A0-E10F95C9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2716650"/>
            <a:ext cx="5914015" cy="2567894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Montserrat" panose="020B0604020202020204" pitchFamily="2" charset="0"/>
              </a:rPr>
              <a:t>2020: </a:t>
            </a:r>
            <a:r>
              <a:rPr lang="en-US" sz="3600" b="1" i="0" dirty="0">
                <a:effectLst/>
                <a:latin typeface="Montserrat" panose="020B0604020202020204" pitchFamily="2" charset="0"/>
              </a:rPr>
              <a:t>250B$</a:t>
            </a:r>
            <a:r>
              <a:rPr lang="en-US" sz="3600" b="0" i="0" dirty="0">
                <a:effectLst/>
                <a:latin typeface="Montserrat" panose="020B0604020202020204" pitchFamily="2" charset="0"/>
              </a:rPr>
              <a:t>  </a:t>
            </a:r>
          </a:p>
          <a:p>
            <a:r>
              <a:rPr lang="en-US" sz="3600" dirty="0">
                <a:latin typeface="Montserrat" panose="020B0604020202020204" pitchFamily="2" charset="0"/>
              </a:rPr>
              <a:t>CAGR 2021-27:  </a:t>
            </a:r>
            <a:r>
              <a:rPr lang="en-US" sz="3600" b="1" dirty="0">
                <a:latin typeface="Montserrat" panose="020B0604020202020204" pitchFamily="2" charset="0"/>
              </a:rPr>
              <a:t>21%</a:t>
            </a:r>
          </a:p>
          <a:p>
            <a:r>
              <a:rPr lang="en-US" sz="3600" dirty="0">
                <a:latin typeface="Montserrat" panose="020B0604020202020204" pitchFamily="2" charset="0"/>
              </a:rPr>
              <a:t>Italia: 3% (8 </a:t>
            </a:r>
            <a:r>
              <a:rPr lang="en-US" sz="3600" dirty="0" err="1">
                <a:latin typeface="Montserrat" panose="020B0604020202020204" pitchFamily="2" charset="0"/>
              </a:rPr>
              <a:t>Mld</a:t>
            </a:r>
            <a:r>
              <a:rPr lang="en-US" sz="3600" dirty="0">
                <a:latin typeface="Montserrat" panose="020B0604020202020204" pitchFamily="2" charset="0"/>
              </a:rPr>
              <a:t> Euro)</a:t>
            </a:r>
            <a:endParaRPr lang="en-US" sz="3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3D132F-95FB-45DA-90AE-0B00138F9C4B}"/>
              </a:ext>
            </a:extLst>
          </p:cNvPr>
          <p:cNvSpPr txBox="1"/>
          <p:nvPr/>
        </p:nvSpPr>
        <p:spPr>
          <a:xfrm>
            <a:off x="449544" y="866215"/>
            <a:ext cx="4530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" panose="020B0604020202020204" pitchFamily="2" charset="0"/>
              </a:rPr>
              <a:t>e-learning                   </a:t>
            </a:r>
            <a:r>
              <a:rPr lang="en-US" sz="3600" b="0" i="0" dirty="0">
                <a:effectLst/>
                <a:latin typeface="Montserrat" panose="020B0604020202020204" pitchFamily="2" charset="0"/>
              </a:rPr>
              <a:t>GLOBAL MARKET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615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3A6CD2-72A8-4EA6-A8CB-44BC0E60431D}"/>
              </a:ext>
            </a:extLst>
          </p:cNvPr>
          <p:cNvSpPr txBox="1"/>
          <p:nvPr/>
        </p:nvSpPr>
        <p:spPr>
          <a:xfrm>
            <a:off x="97765" y="759126"/>
            <a:ext cx="5371381" cy="600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Anni di </a:t>
            </a:r>
            <a:r>
              <a:rPr lang="en-US" sz="4000" dirty="0" err="1"/>
              <a:t>esperienza</a:t>
            </a:r>
            <a:r>
              <a:rPr lang="en-US" sz="4000" dirty="0"/>
              <a:t> in campo </a:t>
            </a:r>
            <a:r>
              <a:rPr lang="en-US" sz="4000" dirty="0" err="1"/>
              <a:t>formazione</a:t>
            </a:r>
            <a:r>
              <a:rPr lang="en-US" sz="4000" dirty="0"/>
              <a:t> e  </a:t>
            </a:r>
            <a:r>
              <a:rPr lang="en-US" sz="4000" dirty="0" err="1"/>
              <a:t>computazionale</a:t>
            </a:r>
            <a:endParaRPr lang="en-US" sz="4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In </a:t>
            </a:r>
            <a:r>
              <a:rPr lang="en-US" sz="4000" dirty="0" err="1"/>
              <a:t>italiano</a:t>
            </a:r>
            <a:endParaRPr lang="en-US" sz="4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Flessibile</a:t>
            </a:r>
            <a:r>
              <a:rPr lang="en-US" sz="4000" dirty="0"/>
              <a:t> e </a:t>
            </a:r>
            <a:r>
              <a:rPr lang="en-US" sz="4000" dirty="0" err="1"/>
              <a:t>trasparente</a:t>
            </a:r>
            <a:endParaRPr lang="en-US" sz="4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8" name="Immagine 7" descr="CPU con numeri binari e cianografia">
            <a:extLst>
              <a:ext uri="{FF2B5EF4-FFF2-40B4-BE49-F238E27FC236}">
                <a16:creationId xmlns:a16="http://schemas.microsoft.com/office/drawing/2014/main" id="{EEB82FAC-5444-4307-A263-C7C2EF8C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-1" b="493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0" name="Immagine 9" descr="Pila di libri vecchi e nuovi">
            <a:extLst>
              <a:ext uri="{FF2B5EF4-FFF2-40B4-BE49-F238E27FC236}">
                <a16:creationId xmlns:a16="http://schemas.microsoft.com/office/drawing/2014/main" id="{941DFCBB-5383-462E-8F64-1E9319905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1" b="1477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653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0AA25288-724C-4DED-82BA-DCA09E321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46117" y="1"/>
            <a:ext cx="12073877" cy="6858000"/>
          </a:xfrm>
          <a:prstGeom prst="rect">
            <a:avLst/>
          </a:prstGeom>
        </p:spPr>
      </p:pic>
      <p:pic>
        <p:nvPicPr>
          <p:cNvPr id="9" name="Elemento grafico 8" descr="Freccia: curva oraria con riempimento a tinta unita">
            <a:extLst>
              <a:ext uri="{FF2B5EF4-FFF2-40B4-BE49-F238E27FC236}">
                <a16:creationId xmlns:a16="http://schemas.microsoft.com/office/drawing/2014/main" id="{65F212F6-5ECC-44F6-A1FB-D33C39EF3C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17099">
            <a:off x="7047948" y="2081736"/>
            <a:ext cx="914400" cy="1408405"/>
          </a:xfrm>
          <a:prstGeom prst="rect">
            <a:avLst/>
          </a:prstGeom>
        </p:spPr>
      </p:pic>
      <p:pic>
        <p:nvPicPr>
          <p:cNvPr id="11" name="Elemento grafico 10" descr="Programmatore (maschile) con riempimento a tinta unita">
            <a:extLst>
              <a:ext uri="{FF2B5EF4-FFF2-40B4-BE49-F238E27FC236}">
                <a16:creationId xmlns:a16="http://schemas.microsoft.com/office/drawing/2014/main" id="{4A0F2955-2290-4F66-BDD1-0EE7285109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644" y="2691207"/>
            <a:ext cx="2775246" cy="27752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46C596B-9304-460D-9B05-1EA6DEFB17A3}"/>
              </a:ext>
            </a:extLst>
          </p:cNvPr>
          <p:cNvSpPr txBox="1"/>
          <p:nvPr/>
        </p:nvSpPr>
        <p:spPr>
          <a:xfrm>
            <a:off x="8158861" y="5474712"/>
            <a:ext cx="2146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COLLABORATORI EDITORIALI (B2C)</a:t>
            </a:r>
            <a:endParaRPr lang="en-US" sz="2000" b="1" dirty="0"/>
          </a:p>
        </p:txBody>
      </p:sp>
      <p:pic>
        <p:nvPicPr>
          <p:cNvPr id="18" name="Elemento grafico 17" descr="Città con riempimento a tinta unita">
            <a:extLst>
              <a:ext uri="{FF2B5EF4-FFF2-40B4-BE49-F238E27FC236}">
                <a16:creationId xmlns:a16="http://schemas.microsoft.com/office/drawing/2014/main" id="{21ACEADE-CB7D-46A8-9967-A1CF19C7E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654" y="3018024"/>
            <a:ext cx="2987936" cy="298793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1AFA75-7589-4874-ACE6-17605789B831}"/>
              </a:ext>
            </a:extLst>
          </p:cNvPr>
          <p:cNvSpPr txBox="1"/>
          <p:nvPr/>
        </p:nvSpPr>
        <p:spPr>
          <a:xfrm>
            <a:off x="1412177" y="5727510"/>
            <a:ext cx="210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it-IT" dirty="0"/>
              <a:t>AZIENDE (B2B)</a:t>
            </a:r>
            <a:endParaRPr lang="en-US" dirty="0"/>
          </a:p>
        </p:txBody>
      </p:sp>
      <p:pic>
        <p:nvPicPr>
          <p:cNvPr id="30" name="Elemento grafico 29" descr="Freccia: curva in senso antiorario con riempimento a tinta unita">
            <a:extLst>
              <a:ext uri="{FF2B5EF4-FFF2-40B4-BE49-F238E27FC236}">
                <a16:creationId xmlns:a16="http://schemas.microsoft.com/office/drawing/2014/main" id="{A544BDEF-3485-412F-9CFC-1225A5348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370381">
            <a:off x="3685849" y="2160056"/>
            <a:ext cx="914400" cy="140739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ED149B9D-BB14-4FF4-85DB-F9EEB2CDA2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572" t="28215" r="32633" b="31745"/>
          <a:stretch/>
        </p:blipFill>
        <p:spPr>
          <a:xfrm>
            <a:off x="4441891" y="625789"/>
            <a:ext cx="2493817" cy="2785956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704C19B-5FCD-4A34-9424-30B96D9548BB}"/>
              </a:ext>
            </a:extLst>
          </p:cNvPr>
          <p:cNvSpPr txBox="1"/>
          <p:nvPr/>
        </p:nvSpPr>
        <p:spPr>
          <a:xfrm>
            <a:off x="4498526" y="3395754"/>
            <a:ext cx="27255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Sottoscrizone</a:t>
            </a:r>
            <a:r>
              <a:rPr lang="it-IT" sz="3200" b="1" dirty="0"/>
              <a:t>  oppure </a:t>
            </a:r>
          </a:p>
          <a:p>
            <a:r>
              <a:rPr lang="it-IT" sz="3200" b="1" dirty="0" err="1"/>
              <a:t>Fee</a:t>
            </a:r>
            <a:r>
              <a:rPr lang="it-IT" sz="3200" b="1" dirty="0"/>
              <a:t> per test generato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9803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 descr="Unità disco rigido cloud con cavi">
            <a:extLst>
              <a:ext uri="{FF2B5EF4-FFF2-40B4-BE49-F238E27FC236}">
                <a16:creationId xmlns:a16="http://schemas.microsoft.com/office/drawing/2014/main" id="{D3D668FF-ADC2-4A46-8836-75566041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A89612-4998-440B-8E64-A8F3AAE7F71C}"/>
              </a:ext>
            </a:extLst>
          </p:cNvPr>
          <p:cNvSpPr txBox="1"/>
          <p:nvPr/>
        </p:nvSpPr>
        <p:spPr>
          <a:xfrm>
            <a:off x="1288210" y="1006416"/>
            <a:ext cx="3076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LINK….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216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54</Paragraphs>
  <Slides>10</Slides>
  <Notes>9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</dc:title>
  <dc:creator>fra -</dc:creator>
  <cp:lastModifiedBy>fra -</cp:lastModifiedBy>
  <cp:revision>7</cp:revision>
  <dcterms:created xsi:type="dcterms:W3CDTF">2021-10-23T14:22:03Z</dcterms:created>
  <dcterms:modified xsi:type="dcterms:W3CDTF">2021-10-24T14:50:53Z</dcterms:modified>
</cp:coreProperties>
</file>